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7" r:id="rId2"/>
    <p:sldId id="259" r:id="rId3"/>
    <p:sldId id="260" r:id="rId4"/>
    <p:sldId id="262" r:id="rId5"/>
    <p:sldId id="258" r:id="rId6"/>
    <p:sldId id="257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3"/>
    <p:restoredTop sz="96291"/>
  </p:normalViewPr>
  <p:slideViewPr>
    <p:cSldViewPr snapToGrid="0" snapToObjects="1" showGuides="1">
      <p:cViewPr varScale="1">
        <p:scale>
          <a:sx n="119" d="100"/>
          <a:sy n="119" d="100"/>
        </p:scale>
        <p:origin x="2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B5B2-3C6E-3646-A74F-0166EE0A2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02C44-D90E-0341-B3FA-3BFAAF652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E3129-209A-C740-84C0-23E522D0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A6F-2CB8-8144-89D4-53C3730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05409-FBAD-3640-81AF-800DCEF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61FE-95E5-F443-986F-BE8F17C4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AAB33-C35F-1243-BD94-0BFF30D96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AB431-8DC2-E04F-B292-A132FC61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795BB-E74F-8A4A-8AC8-4345AA5F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88DC8-6D51-DE43-AF46-219D35FD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2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26A2E-0465-0441-87B5-17D94C1BD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5316A-D9EA-614F-AE4D-54C0F4685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4DC0F-52FF-FD4B-93DA-BCEA892F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05DF0-DD47-7E47-B998-B9F0EAEE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BF0EA-0D0F-5C4F-BFBB-DCA4B17C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87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152275"/>
            <a:ext cx="10963073" cy="2342708"/>
          </a:xfrm>
        </p:spPr>
        <p:txBody>
          <a:bodyPr anchor="b">
            <a:normAutofit/>
          </a:bodyPr>
          <a:lstStyle>
            <a:lvl1pPr>
              <a:defRPr sz="7200">
                <a:solidFill>
                  <a:srgbClr val="005191"/>
                </a:solidFill>
              </a:defRPr>
            </a:lvl1pPr>
          </a:lstStyle>
          <a:p>
            <a:r>
              <a:rPr lang="en-US" dirty="0"/>
              <a:t>Welcome!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4405578-F49A-B34B-A203-7A1CFD9D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8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FF9D-F29C-5741-A6D4-2BAA4B01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C45DA-CA78-114C-8F5E-835572297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AD33C-5D9A-E74D-B259-9993A94D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3DE5-9C34-954A-84DF-3BB14481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65545-2290-9743-BE98-5E256285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8DC0C-4F20-D147-BEE5-0F8BE713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7C7ED-9831-004D-95D1-7A4D3F770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B5E8-3121-054C-9DAF-1838FCC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3AEE0-D78A-AC44-904A-B829C29C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21213-32B8-3A42-A01B-99D091D3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1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9625F-3982-334C-801A-A61D5771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3A674-B802-5A4E-896E-2B56A6ABF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A1F2A-5CED-6648-BC07-CB829E8EB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74979-1743-4142-86C1-F7969ACA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1D812-6833-3D44-A93D-402F84A9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EDE61-097F-A344-BD44-3DF7285F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0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27ED-8DE0-0F49-93A9-695D8D69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2709-E1BE-E948-B968-5F1FB8453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6430B-0B54-254E-8EEA-E8483997F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1DA55E-5FA9-2F4B-A11D-4D48CF94F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045D1-DBED-B04D-BE75-53B1C5DC21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E119AD-0C3D-5544-84EB-5DC3E3A2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D1E427-8CF1-E74B-B0AA-DB8AA675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82E24-0AA8-4249-9915-103656E7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5762-B4FE-EA4B-BFED-4382A41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2C704-9C76-2145-A3D9-55640D5E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7B7CB-3E2A-6541-9D0B-7BC16A2F2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B06E9-C1BC-6840-B772-3F46EA0E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0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34341C-F07F-4B41-A612-9896AA5B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71917-5637-B844-9E58-1C766C08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A5466-F2CD-B24D-A3DA-CC3E2D24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5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57748-6626-3D4C-B5CD-B61D86F2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8F358-EFC0-224D-9ECE-1902AF029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70CAE-9140-2E43-AB4D-22F4FCFBE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CFEB-E3D5-C946-8BA3-0AF0326D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C7EB4-D147-3C46-8168-52278EA4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7DB58-83B2-344E-959A-2E95D435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7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4EC8-1BAC-A848-91F4-832B2BD35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4C0FD-372D-224A-8B5B-12009741C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B17AD-D2FF-DB40-BD75-82BC7C1A3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66B33-1B4E-4C42-9651-23D12B54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8C613-B836-9E43-A0C3-9F9C679D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25FB8-F564-2747-A16E-67107CBD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2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90FA5-059D-9F40-8467-3C637E08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B1831-6CF2-2742-86AB-6A9B790AC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E54F9-1AD7-C94D-B3D7-B8E3804C7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2185C-DB3E-D84A-920E-B8BB3EC1321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C22F3-FFDF-8D4D-93DD-B6E6CE018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39FA8-03D4-FE48-A68D-EDD983D25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24E5A-2FBE-9240-A458-C03B533B8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t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167DB6-74CB-0C49-97F1-7738D3987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49" b="24928"/>
          <a:stretch/>
        </p:blipFill>
        <p:spPr>
          <a:xfrm>
            <a:off x="1156101" y="11151"/>
            <a:ext cx="9913433" cy="5302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F29B7-5D6F-EE45-A68A-9D78ED5D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1" y="956618"/>
            <a:ext cx="10963073" cy="2342708"/>
          </a:xfrm>
        </p:spPr>
        <p:txBody>
          <a:bodyPr/>
          <a:lstStyle/>
          <a:p>
            <a:pPr algn="ctr">
              <a:lnSpc>
                <a:spcPts val="7240"/>
              </a:lnSpc>
            </a:pPr>
            <a:r>
              <a:rPr lang="en-US" spc="-100" dirty="0">
                <a:latin typeface="Arial Narrow" panose="020B0604020202020204" pitchFamily="34" charset="0"/>
                <a:cs typeface="Arial Narrow" panose="020B0604020202020204" pitchFamily="34" charset="0"/>
              </a:rPr>
              <a:t>ROOT CAUSES.</a:t>
            </a:r>
            <a:br>
              <a:rPr lang="en-US" spc="-1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pc="-100" dirty="0">
                <a:latin typeface="Arial Narrow" panose="020B0604020202020204" pitchFamily="34" charset="0"/>
                <a:cs typeface="Arial Narrow" panose="020B0604020202020204" pitchFamily="34" charset="0"/>
              </a:rPr>
              <a:t>UNITED SOLUTIONS.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69248-5120-D941-898E-4D65863BD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B69291-A384-1346-A27A-D0A1C91B6C3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1BD6200C-741E-824C-B92D-AF7EECDE0CF7}"/>
              </a:ext>
            </a:extLst>
          </p:cNvPr>
          <p:cNvSpPr txBox="1">
            <a:spLocks/>
          </p:cNvSpPr>
          <p:nvPr/>
        </p:nvSpPr>
        <p:spPr>
          <a:xfrm>
            <a:off x="914400" y="5417275"/>
            <a:ext cx="9758995" cy="61032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519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United Way of Rhode Island Annual Campaign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5D7D293-CCF2-E241-86C7-C50776CF192D}"/>
              </a:ext>
            </a:extLst>
          </p:cNvPr>
          <p:cNvSpPr txBox="1">
            <a:spLocks/>
          </p:cNvSpPr>
          <p:nvPr/>
        </p:nvSpPr>
        <p:spPr>
          <a:xfrm>
            <a:off x="914400" y="6116498"/>
            <a:ext cx="6764216" cy="4896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91"/>
              </a:buClr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191"/>
              </a:buClr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2020-2021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1007E-4626-3849-87F5-2B0B6A9CE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BEF1293-7937-9243-A8BC-F9B52CA3478E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FC3E30-C6C8-104D-ACF8-D4B917A6FDBA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BAFFC3-0598-8448-A95F-4FC79BAAC840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8ACD27-0AAF-8249-921C-4BAF4D983109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31D7F9-2256-3343-8207-36A1ECD8665F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065170-1DD0-2F4A-9341-7C39C95064C1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2850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AC2921D-91A1-B446-BBE1-376BA27C819A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BB8ABC-1964-F943-AA61-EE4151BF3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7D37BF9-0EEA-F848-8C4F-1BB5D609FD26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04459CD-7132-D440-8902-DECF61E88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84" y="3051598"/>
            <a:ext cx="10981032" cy="1151075"/>
          </a:xfrm>
        </p:spPr>
        <p:txBody>
          <a:bodyPr anchor="t">
            <a:normAutofit/>
          </a:bodyPr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77C52B-9566-D544-A717-064E1C3BF55C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973563-BF6B-7246-9E95-E1E2A719A94B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18772F-D1D5-7A41-B075-C10B28C2C0BB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247F18-9F20-6F44-927E-F2DA5F614789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478F0A-AD01-F64C-9475-0B0D041122DD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81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E328E5-568A-304D-BC16-020E6CE9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3135"/>
            <a:ext cx="10981032" cy="1151075"/>
          </a:xfrm>
        </p:spPr>
        <p:txBody>
          <a:bodyPr anchor="b">
            <a:normAutofit/>
          </a:bodyPr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1D4E77-1435-584F-B891-4CC40EED1B0D}"/>
              </a:ext>
            </a:extLst>
          </p:cNvPr>
          <p:cNvCxnSpPr>
            <a:cxnSpLocks/>
          </p:cNvCxnSpPr>
          <p:nvPr/>
        </p:nvCxnSpPr>
        <p:spPr>
          <a:xfrm>
            <a:off x="1036320" y="1612732"/>
            <a:ext cx="10842642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0BEAD9-5791-454B-A03E-AA5F381AE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1989862"/>
            <a:ext cx="10028903" cy="40547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>
              <a:buNone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 is a Rhode Island where 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individual 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community 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equal opportunity for justice and prosperity.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0855A2-7D0F-464D-9FB6-CD514812FDFD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4FB953-B357-6F42-86B7-C5877F32163A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AD45DB-6753-A042-82ED-469B36B8A9AB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0D1351-446A-A44D-8332-CF01A09B71DC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1428F2-9ED3-E64C-B8F8-00FB7F004AEF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8585FE8-AA9B-B544-AB05-014BC7806807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FE07A5-2EFE-8F47-AA85-DD47351BB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1EAD860-0045-7241-B0F1-88757F1CCB88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</p:spTree>
    <p:extLst>
      <p:ext uri="{BB962C8B-B14F-4D97-AF65-F5344CB8AC3E}">
        <p14:creationId xmlns:p14="http://schemas.microsoft.com/office/powerpoint/2010/main" val="411771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1CEB2CC-3B5D-3445-B8CE-5B5B984D6B31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C3ABBD-6370-3E4D-8F25-A346402CE26F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3F662E-978D-7149-8B12-64EF5F8F5ACE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540720-DF39-4E47-B756-300D9B01B9A8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DC66A4-0864-FD4F-883D-F2C0FCCC3D9D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903ABB9-1C42-1E4E-86E6-F08AD4CB0BBE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67729E-6EEE-C049-9F95-7D713D6CB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C76180-EA13-BE4F-A193-31D2BA404CD9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C27DFD-78C7-724A-B70F-E8354AB5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92037"/>
            <a:ext cx="10981032" cy="1084247"/>
          </a:xfrm>
        </p:spPr>
        <p:txBody>
          <a:bodyPr anchor="b">
            <a:noAutofit/>
          </a:bodyPr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you give to United Way of Rhode Island, your gift supports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Impact Fund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powering life-changing programs throughout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our state.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0E646D-D474-804A-AC6E-EF37E26A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253734"/>
            <a:ext cx="4697506" cy="1702894"/>
          </a:xfrm>
        </p:spPr>
        <p:txBody>
          <a:bodyPr>
            <a:norm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Basic Supports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ts val="16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Financial Stability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FFC501B-2557-9440-8876-8E2D1A1CDA51}"/>
              </a:ext>
            </a:extLst>
          </p:cNvPr>
          <p:cNvSpPr txBox="1">
            <a:spLocks/>
          </p:cNvSpPr>
          <p:nvPr/>
        </p:nvSpPr>
        <p:spPr>
          <a:xfrm>
            <a:off x="6366912" y="4275249"/>
            <a:ext cx="4697506" cy="1702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Lifelong Learning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ts val="16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Adult Education and Job Training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Summer Learning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Afterschool and Early Childhood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FFE0B-9BEB-C74D-9A27-C3BC0AB9B6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97425" y="2422729"/>
            <a:ext cx="1731456" cy="1495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BC702-7FB0-DE4F-961B-47BCBD291E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57352" y="2489587"/>
            <a:ext cx="1516626" cy="15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6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ADC0E7-654F-6E47-B1C4-27D08399D69F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351964-4F3B-3741-91C3-13D450C16D16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091341-F88C-E345-94B9-41A95BF0AD99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4170C4-1DEE-1444-8EBD-12172DC58656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CC73EE-49DA-5A4C-B270-D0992B37EAD1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010A4DE-4CAA-6547-9282-746976828133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5DC418-F9FC-0F4B-A291-34CD98FC6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CAC3C74-6557-F343-A881-B2E948E5D6F7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E387E3-200D-AB44-B024-F38D128E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3135"/>
            <a:ext cx="10981032" cy="1151075"/>
          </a:xfrm>
        </p:spPr>
        <p:txBody>
          <a:bodyPr anchor="b">
            <a:normAutofit/>
          </a:bodyPr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Better Lives Rhode Island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AA09B9-F986-A643-AA3A-1913FF750637}"/>
              </a:ext>
            </a:extLst>
          </p:cNvPr>
          <p:cNvCxnSpPr>
            <a:cxnSpLocks/>
          </p:cNvCxnSpPr>
          <p:nvPr/>
        </p:nvCxnSpPr>
        <p:spPr>
          <a:xfrm>
            <a:off x="1036320" y="1612732"/>
            <a:ext cx="10842642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5269E0-1AE7-1046-86EE-34E9CB7BA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19" y="5271247"/>
            <a:ext cx="10442089" cy="665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first time in her life, Kathy feels safe and connected. With stable housing, regular income, and companionship, she has newfound hope for her future.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9E21E-8AAB-164B-BC69-845B1FB61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" t="30238" r="83" b="27555"/>
          <a:stretch/>
        </p:blipFill>
        <p:spPr>
          <a:xfrm>
            <a:off x="1036319" y="2065809"/>
            <a:ext cx="10433428" cy="29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58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88EFB-A943-C145-A2C4-1A482AEE9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4026310"/>
            <a:ext cx="1846729" cy="1910503"/>
          </a:xfrm>
        </p:spPr>
        <p:txBody>
          <a:bodyPr>
            <a:norm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spc="100" dirty="0">
                <a:latin typeface="Arial" panose="020B0604020202020204" pitchFamily="34" charset="0"/>
                <a:cs typeface="Arial" panose="020B0604020202020204" pitchFamily="34" charset="0"/>
              </a:rPr>
              <a:t>$1/WEEK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11FFBD-1DD3-0149-B8BB-62439E172628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6FAEB5-52F2-0A46-857A-5E5DBEEBFB5B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B6AEE7-6F77-934E-B369-605788076ADC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A86CC3-CAB7-5D4E-8324-FFEB8DF69E23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183009-2530-764F-B62D-E68326D8151A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5BC6B9E-00BC-1B42-85E8-00A72D7723B6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C808E6-50C4-3D48-BF62-938521585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2C61894-DD92-9B4A-9EBD-C247C5CC510B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56F96F-F3DF-3D4A-8537-36B42F0C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3135"/>
            <a:ext cx="10981032" cy="1151075"/>
          </a:xfrm>
        </p:spPr>
        <p:txBody>
          <a:bodyPr anchor="b">
            <a:normAutofit/>
          </a:bodyPr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See where your money goes.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FA8E1A-0D01-DC48-B3C2-9BF4D601599B}"/>
              </a:ext>
            </a:extLst>
          </p:cNvPr>
          <p:cNvCxnSpPr>
            <a:cxnSpLocks/>
          </p:cNvCxnSpPr>
          <p:nvPr/>
        </p:nvCxnSpPr>
        <p:spPr>
          <a:xfrm>
            <a:off x="1036320" y="1612732"/>
            <a:ext cx="10842642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4AAFE5E-F846-7844-9DAC-49C067A76F7B}"/>
              </a:ext>
            </a:extLst>
          </p:cNvPr>
          <p:cNvSpPr txBox="1">
            <a:spLocks/>
          </p:cNvSpPr>
          <p:nvPr/>
        </p:nvSpPr>
        <p:spPr>
          <a:xfrm>
            <a:off x="3248002" y="4026310"/>
            <a:ext cx="2300749" cy="1910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800" b="1" spc="100" dirty="0">
                <a:latin typeface="Arial" panose="020B0604020202020204" pitchFamily="34" charset="0"/>
                <a:cs typeface="Arial" panose="020B0604020202020204" pitchFamily="34" charset="0"/>
              </a:rPr>
              <a:t>$3/WEEK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4DB403B-2503-4B4B-BE68-6F261BEDAC1D}"/>
              </a:ext>
            </a:extLst>
          </p:cNvPr>
          <p:cNvSpPr txBox="1">
            <a:spLocks/>
          </p:cNvSpPr>
          <p:nvPr/>
        </p:nvSpPr>
        <p:spPr>
          <a:xfrm>
            <a:off x="5929896" y="4044228"/>
            <a:ext cx="2122723" cy="1910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800" b="1" spc="100" dirty="0">
                <a:latin typeface="Arial" panose="020B0604020202020204" pitchFamily="34" charset="0"/>
                <a:cs typeface="Arial" panose="020B0604020202020204" pitchFamily="34" charset="0"/>
              </a:rPr>
              <a:t>$5/WEEK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PROVIDES HELP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THROUGH 211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A28AA01-CC8B-9C41-9F35-251E0D08CE7C}"/>
              </a:ext>
            </a:extLst>
          </p:cNvPr>
          <p:cNvSpPr txBox="1">
            <a:spLocks/>
          </p:cNvSpPr>
          <p:nvPr/>
        </p:nvSpPr>
        <p:spPr>
          <a:xfrm>
            <a:off x="8406183" y="4051388"/>
            <a:ext cx="1846729" cy="1910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800" b="1" spc="100" dirty="0">
                <a:latin typeface="Arial" panose="020B0604020202020204" pitchFamily="34" charset="0"/>
                <a:cs typeface="Arial" panose="020B0604020202020204" pitchFamily="34" charset="0"/>
              </a:rPr>
              <a:t>$15/WEEK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AF0F71-7910-1B45-B7F5-46A0F75659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484" y="2671382"/>
            <a:ext cx="914400" cy="1143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7BA20C-FFB2-AD40-A463-9379F3C19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9341"/>
          <a:stretch/>
        </p:blipFill>
        <p:spPr>
          <a:xfrm>
            <a:off x="3453613" y="2949750"/>
            <a:ext cx="1846727" cy="909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0A784-D6D8-D045-937C-F8C02DD6EF0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5519" y="2763807"/>
            <a:ext cx="1095482" cy="10954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36C73-8507-5D4B-9F3C-09A58F03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7810" y="2658702"/>
            <a:ext cx="132347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5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85E472-3FBE-0E46-A6CF-0E0279F1044F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2C2D23-8932-BE49-96F9-7C648C0918C6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ED356B-879F-7F49-9E4A-D650535F9939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F7A96B-98E6-584F-AE1D-750EB620E606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6F9AB2-A5FC-D440-868C-6994B37B474A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276C048-DF44-504B-B363-880BA245AC65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B76C0-D8D2-DD44-BEFE-9CC650162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22805F3-F789-5841-87CC-298D792A1179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2AEC8C-95E7-F549-AEB6-280E492661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825625"/>
            <a:ext cx="10520979" cy="41111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>
              <a:buNone/>
            </a:pPr>
            <a:r>
              <a:rPr lang="en-US" dirty="0">
                <a:solidFill>
                  <a:schemeClr val="tx2"/>
                </a:solidFill>
              </a:rPr>
              <a:t>There are many ways we make a difference in the lives of others. It can be as simple as a smile or as impactful as a Saturday volunteer project. When you give to United Way, you join a community of caring individuals who are making Rhode Island stronger and more equitable for every one of us.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27FAB0-9002-9D41-9199-74BC6764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3135"/>
            <a:ext cx="10981032" cy="1151075"/>
          </a:xfrm>
        </p:spPr>
        <p:txBody>
          <a:bodyPr anchor="b">
            <a:normAutofit/>
          </a:bodyPr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This way, neighbor.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1DF6A9-D09B-124F-A23B-0592D41FF843}"/>
              </a:ext>
            </a:extLst>
          </p:cNvPr>
          <p:cNvCxnSpPr>
            <a:cxnSpLocks/>
          </p:cNvCxnSpPr>
          <p:nvPr/>
        </p:nvCxnSpPr>
        <p:spPr>
          <a:xfrm>
            <a:off x="1036320" y="1612732"/>
            <a:ext cx="10842642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63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8C9DB8-7ABB-6B4C-A9C7-76AF3F1A86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39496" y="-2036658"/>
            <a:ext cx="10808332" cy="10808332"/>
          </a:xfrm>
          <a:prstGeom prst="rect">
            <a:avLst/>
          </a:prstGeom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5BA1E6-8D0A-354B-9471-2B2B090F93EA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458044-4972-E348-881C-D62E540E5B54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44663D-AAF3-DD4E-8B37-10A61713C526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D6C958-48C7-E347-8400-C487BFE261EC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771DCD-8848-3542-9B2F-DB3DDF22CCDD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910BF64-E108-1E4E-908D-29B1A45FFBC1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E369E-D349-414E-9DB5-3E452E286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F5CFFF9-5641-E745-A099-5A3B4A398E6D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809EB4-9BC4-CC42-A656-EBED2FCD9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161" y="907180"/>
            <a:ext cx="3097162" cy="1702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b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a hand-raiser who wants to make a difference in our community.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644AB74-D8A3-9E48-B754-5AF15BE2ECA4}"/>
              </a:ext>
            </a:extLst>
          </p:cNvPr>
          <p:cNvSpPr txBox="1">
            <a:spLocks/>
          </p:cNvSpPr>
          <p:nvPr/>
        </p:nvSpPr>
        <p:spPr>
          <a:xfrm>
            <a:off x="811162" y="2767699"/>
            <a:ext cx="3097162" cy="1996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endParaRPr lang="en-US" sz="1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donation to United Way’s Community Impact Fund supports local nonprofits working on </a:t>
            </a:r>
            <a:b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such as housing, </a:t>
            </a:r>
            <a:b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training, and afterschool programs. Together, we’ll continue to address the most critical problems facing our community.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802AC42-7EE4-CE4C-9E83-4A5668ED3106}"/>
              </a:ext>
            </a:extLst>
          </p:cNvPr>
          <p:cNvSpPr txBox="1">
            <a:spLocks/>
          </p:cNvSpPr>
          <p:nvPr/>
        </p:nvSpPr>
        <p:spPr>
          <a:xfrm>
            <a:off x="8007279" y="955808"/>
            <a:ext cx="3234464" cy="170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WAY</a:t>
            </a:r>
            <a:endParaRPr lang="en-US" sz="1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Way is uniquely positioned to identify the needs of Rhode Islanders. How? Through calls to 211. Last year 211 received 170,860 calls from people you see every day — neighbors, co-workers, friends, and family members.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D11EEA8-D937-7A47-A6F1-A2E9AE97252A}"/>
              </a:ext>
            </a:extLst>
          </p:cNvPr>
          <p:cNvSpPr txBox="1">
            <a:spLocks/>
          </p:cNvSpPr>
          <p:nvPr/>
        </p:nvSpPr>
        <p:spPr>
          <a:xfrm>
            <a:off x="7851913" y="4233919"/>
            <a:ext cx="3234465" cy="1702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people need help, United Way is there.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gift makes a lasting impact on individuals and families throughout the state.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DEC940-E750-0C4C-A88B-A27DE00ACE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4400" y="397008"/>
            <a:ext cx="452694" cy="4526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32C6BD-1617-EF4F-8900-1B4622FA86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52952" y="1714094"/>
            <a:ext cx="323444" cy="5880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8EF856-D679-6D49-85F9-6202C932879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7021" y="3647617"/>
            <a:ext cx="678876" cy="586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E2FE7E-A577-BD40-998A-584C85BFD6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25722" y="4652589"/>
            <a:ext cx="809867" cy="686328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A9AE53-33A5-A14B-81FF-C6DF41886434}"/>
              </a:ext>
            </a:extLst>
          </p:cNvPr>
          <p:cNvCxnSpPr/>
          <p:nvPr/>
        </p:nvCxnSpPr>
        <p:spPr>
          <a:xfrm>
            <a:off x="1367094" y="623355"/>
            <a:ext cx="6442656" cy="0"/>
          </a:xfrm>
          <a:prstGeom prst="line">
            <a:avLst/>
          </a:prstGeom>
          <a:ln w="3175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BB31D1-47FE-DE46-AD46-F3AACC9D73DE}"/>
              </a:ext>
            </a:extLst>
          </p:cNvPr>
          <p:cNvCxnSpPr/>
          <p:nvPr/>
        </p:nvCxnSpPr>
        <p:spPr>
          <a:xfrm>
            <a:off x="7809750" y="625054"/>
            <a:ext cx="0" cy="2695032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0D9D80-514F-984C-BDD9-C985BAA383B9}"/>
              </a:ext>
            </a:extLst>
          </p:cNvPr>
          <p:cNvCxnSpPr>
            <a:cxnSpLocks/>
          </p:cNvCxnSpPr>
          <p:nvPr/>
        </p:nvCxnSpPr>
        <p:spPr>
          <a:xfrm flipH="1">
            <a:off x="3806459" y="3320086"/>
            <a:ext cx="4003291" cy="0"/>
          </a:xfrm>
          <a:prstGeom prst="line">
            <a:avLst/>
          </a:prstGeom>
          <a:ln w="317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083E07-F4FF-A647-B8CE-AFAB57412670}"/>
              </a:ext>
            </a:extLst>
          </p:cNvPr>
          <p:cNvCxnSpPr/>
          <p:nvPr/>
        </p:nvCxnSpPr>
        <p:spPr>
          <a:xfrm>
            <a:off x="3806459" y="3320086"/>
            <a:ext cx="0" cy="1765280"/>
          </a:xfrm>
          <a:prstGeom prst="line">
            <a:avLst/>
          </a:prstGeom>
          <a:ln w="317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75D99E-1664-3F48-8BF2-AE350DDFF585}"/>
              </a:ext>
            </a:extLst>
          </p:cNvPr>
          <p:cNvCxnSpPr>
            <a:cxnSpLocks/>
          </p:cNvCxnSpPr>
          <p:nvPr/>
        </p:nvCxnSpPr>
        <p:spPr>
          <a:xfrm>
            <a:off x="3806459" y="5107259"/>
            <a:ext cx="3352624" cy="0"/>
          </a:xfrm>
          <a:prstGeom prst="line">
            <a:avLst/>
          </a:prstGeom>
          <a:ln w="317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35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6B72F5A-D228-C34B-8520-4CD351AE2D1D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BC2D79-CBAD-D14F-8DAE-DCCC3B5C4F36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2FCBCE-6BDB-584A-BE1C-37B4E28BDA5A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630F7C-E51F-0B4E-9F46-BFF75B9B5481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A70BE6-504A-7D47-B2AE-13CA47DEDA18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05C6FAE-D151-9345-A765-12426F40AC22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8054F-B5DD-4647-A3E6-8F4C0FCC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50E15C1-132C-7042-9806-13FF55BD30E1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C97721-98F6-914A-BA14-50EA76347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3135"/>
            <a:ext cx="10981032" cy="1151075"/>
          </a:xfrm>
        </p:spPr>
        <p:txBody>
          <a:bodyPr anchor="b">
            <a:normAutofit/>
          </a:bodyPr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Give now.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1AC866-93A8-F24F-A9A1-68C6FB965A65}"/>
              </a:ext>
            </a:extLst>
          </p:cNvPr>
          <p:cNvCxnSpPr>
            <a:cxnSpLocks/>
          </p:cNvCxnSpPr>
          <p:nvPr/>
        </p:nvCxnSpPr>
        <p:spPr>
          <a:xfrm>
            <a:off x="1036320" y="1612732"/>
            <a:ext cx="10842642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5184A9-31DA-3649-8FE6-2D8FB53A6E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1989862"/>
            <a:ext cx="10981035" cy="40547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lvl="0" indent="0">
              <a:buNone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the kindness of Rhode Islanders like you, we’re moving in the right direction. Even so, there’s still more work to do.</a:t>
            </a:r>
          </a:p>
          <a:p>
            <a:pPr marL="0" lvl="0" indent="0"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– because together, change is possible.</a:t>
            </a:r>
          </a:p>
        </p:txBody>
      </p:sp>
    </p:spTree>
    <p:extLst>
      <p:ext uri="{BB962C8B-B14F-4D97-AF65-F5344CB8AC3E}">
        <p14:creationId xmlns:p14="http://schemas.microsoft.com/office/powerpoint/2010/main" val="329705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9E7696-267F-D349-8737-37B839A8495E}"/>
              </a:ext>
            </a:extLst>
          </p:cNvPr>
          <p:cNvGrpSpPr/>
          <p:nvPr/>
        </p:nvGrpSpPr>
        <p:grpSpPr>
          <a:xfrm>
            <a:off x="0" y="0"/>
            <a:ext cx="539496" cy="6858000"/>
            <a:chOff x="0" y="-26388"/>
            <a:chExt cx="3302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B94924-F26B-8D4A-AB9B-82404FABA4DE}"/>
                </a:ext>
              </a:extLst>
            </p:cNvPr>
            <p:cNvSpPr/>
            <p:nvPr userDrawn="1"/>
          </p:nvSpPr>
          <p:spPr>
            <a:xfrm>
              <a:off x="0" y="-26388"/>
              <a:ext cx="330200" cy="26587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00519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FA1E01-7783-804B-A595-35FE7DBC08BF}"/>
                </a:ext>
              </a:extLst>
            </p:cNvPr>
            <p:cNvSpPr/>
            <p:nvPr userDrawn="1"/>
          </p:nvSpPr>
          <p:spPr>
            <a:xfrm>
              <a:off x="0" y="2632314"/>
              <a:ext cx="330200" cy="177443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539ED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AB9CE4-AE13-624F-822B-366AC5E1E95A}"/>
                </a:ext>
              </a:extLst>
            </p:cNvPr>
            <p:cNvSpPr/>
            <p:nvPr userDrawn="1"/>
          </p:nvSpPr>
          <p:spPr>
            <a:xfrm>
              <a:off x="0" y="4406853"/>
              <a:ext cx="330200" cy="150357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AF88B1-AC90-D74D-9D3C-3E44EDDA63F5}"/>
                </a:ext>
              </a:extLst>
            </p:cNvPr>
            <p:cNvSpPr/>
            <p:nvPr userDrawn="1"/>
          </p:nvSpPr>
          <p:spPr>
            <a:xfrm>
              <a:off x="0" y="5910425"/>
              <a:ext cx="330200" cy="9211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FFC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9234216-D259-C643-985C-23CEDD24547F}"/>
              </a:ext>
            </a:extLst>
          </p:cNvPr>
          <p:cNvSpPr txBox="1">
            <a:spLocks/>
          </p:cNvSpPr>
          <p:nvPr/>
        </p:nvSpPr>
        <p:spPr>
          <a:xfrm>
            <a:off x="91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69291-A384-1346-A27A-D0A1C91B6C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30EBF8-BC90-7247-9E55-BDE92B7AA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756" y="6051550"/>
            <a:ext cx="1358144" cy="6674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7DEE27-2C6B-864A-A593-157DD3F76EC8}"/>
              </a:ext>
            </a:extLst>
          </p:cNvPr>
          <p:cNvSpPr txBox="1">
            <a:spLocks/>
          </p:cNvSpPr>
          <p:nvPr/>
        </p:nvSpPr>
        <p:spPr>
          <a:xfrm>
            <a:off x="9469146" y="6241826"/>
            <a:ext cx="1878682" cy="2869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United Way of 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200" b="1" dirty="0">
                <a:solidFill>
                  <a:schemeClr val="accent1"/>
                </a:solidFill>
              </a:rPr>
              <a:t>Rhode Island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721E88-DC4E-3841-8638-8CD51882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2658596"/>
            <a:ext cx="10981032" cy="1151075"/>
          </a:xfrm>
        </p:spPr>
        <p:txBody>
          <a:bodyPr anchor="t">
            <a:normAutofit/>
          </a:bodyPr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Give a gift to United Way’s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Community Impact Fund today.</a:t>
            </a:r>
          </a:p>
        </p:txBody>
      </p:sp>
    </p:spTree>
    <p:extLst>
      <p:ext uri="{BB962C8B-B14F-4D97-AF65-F5344CB8AC3E}">
        <p14:creationId xmlns:p14="http://schemas.microsoft.com/office/powerpoint/2010/main" val="445358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2021 Annual Campaign PPT" id="{6F5D99B2-BAB4-6046-B59D-C2A565B8182F}" vid="{BD94C0A6-7558-8741-AA83-04E91D77F6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6D418F0BC1C14BAFAB58DFD60DCA58" ma:contentTypeVersion="12" ma:contentTypeDescription="Create a new document." ma:contentTypeScope="" ma:versionID="d3c5eb81ca6c96fa3739329a808d1e09">
  <xsd:schema xmlns:xsd="http://www.w3.org/2001/XMLSchema" xmlns:xs="http://www.w3.org/2001/XMLSchema" xmlns:p="http://schemas.microsoft.com/office/2006/metadata/properties" xmlns:ns2="c86f780f-6b45-418e-83ef-000ad07846a8" xmlns:ns3="ce7ef3dc-0cbd-46eb-a93a-bf80b31d7354" targetNamespace="http://schemas.microsoft.com/office/2006/metadata/properties" ma:root="true" ma:fieldsID="2bbc9bffaac41c05454a46a29e3bd5a1" ns2:_="" ns3:_="">
    <xsd:import namespace="c86f780f-6b45-418e-83ef-000ad07846a8"/>
    <xsd:import namespace="ce7ef3dc-0cbd-46eb-a93a-bf80b31d7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6f780f-6b45-418e-83ef-000ad0784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ef3dc-0cbd-46eb-a93a-bf80b31d7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58FCB1-03E7-4AB3-8ABB-FB9DC5EA8AA9}"/>
</file>

<file path=customXml/itemProps2.xml><?xml version="1.0" encoding="utf-8"?>
<ds:datastoreItem xmlns:ds="http://schemas.openxmlformats.org/officeDocument/2006/customXml" ds:itemID="{E7E4FB32-0A68-48EE-A1C0-4006ED111303}"/>
</file>

<file path=customXml/itemProps3.xml><?xml version="1.0" encoding="utf-8"?>
<ds:datastoreItem xmlns:ds="http://schemas.openxmlformats.org/officeDocument/2006/customXml" ds:itemID="{B8D5AB3C-D538-41A7-9208-CE19BAECB66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469</Words>
  <Application>Microsoft Macintosh PowerPoint</Application>
  <PresentationFormat>Widescreen</PresentationFormat>
  <Paragraphs>63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Roboto Condensed Light</vt:lpstr>
      <vt:lpstr>Office Theme</vt:lpstr>
      <vt:lpstr>ROOT CAUSES. UNITED SOLUTIONS.</vt:lpstr>
      <vt:lpstr>Our vision</vt:lpstr>
      <vt:lpstr>When you give to United Way of Rhode Island, your gift supports the Community Impact Fund, powering life-changing programs throughout  our state.</vt:lpstr>
      <vt:lpstr>Better Lives Rhode Island</vt:lpstr>
      <vt:lpstr>See where your money goes.</vt:lpstr>
      <vt:lpstr>This way, neighbor.</vt:lpstr>
      <vt:lpstr>PowerPoint Presentation</vt:lpstr>
      <vt:lpstr>Give now.</vt:lpstr>
      <vt:lpstr>Give a gift to United Way’s Community Impact Fund today.</vt:lpstr>
      <vt:lpstr>Thank you.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Connor</dc:creator>
  <cp:lastModifiedBy>Sandy Connor</cp:lastModifiedBy>
  <cp:revision>15</cp:revision>
  <dcterms:created xsi:type="dcterms:W3CDTF">2020-08-21T17:17:12Z</dcterms:created>
  <dcterms:modified xsi:type="dcterms:W3CDTF">2020-08-24T15:39:35Z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0x0101000E6D418F0BC1C14BAFAB58DFD60DCA58</vt:lpwstr>
  </property>
</Properties>
</file>